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1" r:id="rId7"/>
    <p:sldId id="269" r:id="rId8"/>
    <p:sldId id="262" r:id="rId9"/>
    <p:sldId id="263" r:id="rId10"/>
    <p:sldId id="265" r:id="rId11"/>
    <p:sldId id="270" r:id="rId12"/>
    <p:sldId id="267" r:id="rId13"/>
    <p:sldId id="264" r:id="rId14"/>
    <p:sldId id="266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F054B-BB5B-48CE-B885-46474C1620C7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49D7F-EB95-4559-8060-5F9AB422F60C}" type="slidenum">
              <a:rPr lang="es-UY" smtClean="0"/>
              <a:t>‹#›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7952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866" lvl="1" indent="-342866"/>
            <a:endParaRPr lang="es-U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EC3BF-C261-4403-BB2C-7F5F60CFB68D}" type="slidenum">
              <a:rPr lang="es-ES_tradnl" smtClean="0">
                <a:solidFill>
                  <a:srgbClr val="EEECE1"/>
                </a:solidFill>
              </a:rPr>
              <a:pPr/>
              <a:t>16</a:t>
            </a:fld>
            <a:endParaRPr lang="es-ES_tradnl">
              <a:solidFill>
                <a:srgbClr val="EEECE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U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019DD2-540D-4B0F-B98D-3CDF1C5F78A9}" type="datetimeFigureOut">
              <a:rPr lang="en-US" smtClean="0">
                <a:solidFill>
                  <a:srgbClr val="808080"/>
                </a:solidFill>
              </a:rPr>
              <a:pPr/>
              <a:t>12/20/2010</a:t>
            </a:fld>
            <a:endParaRPr lang="es-ES_tradnl">
              <a:solidFill>
                <a:srgbClr val="80808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>
              <a:solidFill>
                <a:srgbClr val="80808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E6E-A12A-418B-817D-68F44A78F9B5}" type="slidenum">
              <a:rPr lang="es-ES_tradnl" smtClean="0">
                <a:solidFill>
                  <a:srgbClr val="808080"/>
                </a:solidFill>
              </a:rPr>
              <a:pPr/>
              <a:t>‹#›</a:t>
            </a:fld>
            <a:endParaRPr lang="es-ES_tradnl">
              <a:solidFill>
                <a:srgbClr val="808080"/>
              </a:solidFill>
            </a:endParaRPr>
          </a:p>
        </p:txBody>
      </p:sp>
      <p:sp>
        <p:nvSpPr>
          <p:cNvPr id="7" name="Content Placeholder 15"/>
          <p:cNvSpPr>
            <a:spLocks noGrp="1"/>
          </p:cNvSpPr>
          <p:nvPr>
            <p:ph sz="quarter" idx="17"/>
          </p:nvPr>
        </p:nvSpPr>
        <p:spPr>
          <a:xfrm>
            <a:off x="214282" y="1000125"/>
            <a:ext cx="8786874" cy="428611"/>
          </a:xfrm>
        </p:spPr>
        <p:txBody>
          <a:bodyPr>
            <a:noAutofit/>
          </a:bodyPr>
          <a:lstStyle>
            <a:lvl1pPr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6583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119EAE9-3D47-4445-9D2A-14367E904624}" type="slidenum">
              <a:rPr lang="es-UY" smtClean="0"/>
              <a:t>‹#›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5195454-5266-41A4-A085-9AE07C6CDA3A}" type="datetimeFigureOut">
              <a:rPr lang="es-UY" smtClean="0"/>
              <a:t>20/12/2010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CRM%20Gobierno%20JIAP.ppsx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eblogs.asp.net/pabloperalt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eblogs.asp.net/pabloperalt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960" y="696686"/>
            <a:ext cx="7787016" cy="1360714"/>
          </a:xfrm>
        </p:spPr>
        <p:txBody>
          <a:bodyPr/>
          <a:lstStyle/>
          <a:p>
            <a:r>
              <a:rPr lang="en-US" dirty="0" smtClean="0"/>
              <a:t>Advantages of migrating to…</a:t>
            </a:r>
            <a:endParaRPr lang="es-UY" dirty="0"/>
          </a:p>
        </p:txBody>
      </p:sp>
      <p:sp>
        <p:nvSpPr>
          <p:cNvPr id="4" name="4 Rectángulo"/>
          <p:cNvSpPr/>
          <p:nvPr/>
        </p:nvSpPr>
        <p:spPr>
          <a:xfrm>
            <a:off x="3598060" y="4168914"/>
            <a:ext cx="2608984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1pPr>
            <a:lvl2pPr marL="379413" indent="7778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2pPr>
            <a:lvl3pPr marL="760413" indent="15398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3pPr>
            <a:lvl4pPr marL="1141413" indent="23018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4pPr>
            <a:lvl5pPr marL="1522413" indent="306388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2"/>
                </a:solidFill>
                <a:latin typeface="Segoe Semibold" pitchFamily="34" charset="0"/>
                <a:ea typeface="+mn-ea"/>
                <a:cs typeface="+mn-cs"/>
              </a:defRPr>
            </a:lvl9pPr>
          </a:lstStyle>
          <a:p>
            <a:r>
              <a:rPr lang="es-ES" sz="4000" b="1" dirty="0" smtClean="0">
                <a:solidFill>
                  <a:schemeClr val="tx1"/>
                </a:solidFill>
              </a:rPr>
              <a:t>CRM 2011</a:t>
            </a:r>
            <a:endParaRPr lang="es-ES" sz="40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378759"/>
            <a:ext cx="6851176" cy="145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81000" y="56388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Pablo Peralta</a:t>
            </a:r>
          </a:p>
          <a:p>
            <a:r>
              <a:rPr lang="en-US" dirty="0" smtClean="0"/>
              <a:t>MVP Microsoft Dynamics CRM 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pabloperalta</a:t>
            </a:r>
            <a:endParaRPr lang="en-US" dirty="0" smtClean="0"/>
          </a:p>
          <a:p>
            <a:r>
              <a:rPr lang="en-US" dirty="0" smtClean="0"/>
              <a:t>Blog: </a:t>
            </a:r>
            <a:r>
              <a:rPr lang="en-US" dirty="0" smtClean="0">
                <a:hlinkClick r:id="rId4"/>
              </a:rPr>
              <a:t>http://weblogs.asp.net/pabloperalta</a:t>
            </a:r>
            <a:r>
              <a:rPr lang="en-US" dirty="0" smtClean="0"/>
              <a:t> </a:t>
            </a:r>
            <a:endParaRPr lang="es-UY" dirty="0"/>
          </a:p>
        </p:txBody>
      </p:sp>
      <p:sp>
        <p:nvSpPr>
          <p:cNvPr id="7" name="TextBox 6"/>
          <p:cNvSpPr txBox="1"/>
          <p:nvPr/>
        </p:nvSpPr>
        <p:spPr>
          <a:xfrm>
            <a:off x="5666729" y="5105400"/>
            <a:ext cx="317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 premise -&gt; on premise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0193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s-UY" sz="3200" b="1" dirty="0" smtClean="0"/>
              <a:t>New </a:t>
            </a:r>
            <a:r>
              <a:rPr lang="es-UY" sz="3200" b="1" dirty="0" err="1" smtClean="0"/>
              <a:t>features</a:t>
            </a:r>
            <a:r>
              <a:rPr lang="es-UY" sz="3200" b="1" dirty="0" smtClean="0"/>
              <a:t> CRM </a:t>
            </a:r>
            <a:r>
              <a:rPr lang="es-UY" sz="3200" b="1" dirty="0" smtClean="0"/>
              <a:t>2011</a:t>
            </a:r>
            <a:endParaRPr lang="es-UY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s-UY" dirty="0" smtClean="0"/>
              <a:t>New </a:t>
            </a:r>
            <a:r>
              <a:rPr lang="es-UY" dirty="0" err="1" smtClean="0"/>
              <a:t>navigation</a:t>
            </a:r>
            <a:r>
              <a:rPr lang="es-UY" dirty="0" smtClean="0"/>
              <a:t> bar (</a:t>
            </a:r>
            <a:r>
              <a:rPr lang="es-UY" dirty="0" err="1" smtClean="0"/>
              <a:t>ribbon</a:t>
            </a:r>
            <a:r>
              <a:rPr lang="es-UY" dirty="0" smtClean="0"/>
              <a:t>)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err="1" smtClean="0"/>
              <a:t>Improved</a:t>
            </a:r>
            <a:r>
              <a:rPr lang="es-UY" dirty="0" smtClean="0"/>
              <a:t> </a:t>
            </a:r>
            <a:r>
              <a:rPr lang="es-UY" dirty="0" err="1" smtClean="0"/>
              <a:t>customization</a:t>
            </a:r>
            <a:r>
              <a:rPr lang="es-UY" dirty="0" smtClean="0"/>
              <a:t> </a:t>
            </a:r>
            <a:r>
              <a:rPr lang="es-UY" dirty="0" err="1" smtClean="0"/>
              <a:t>capabilities</a:t>
            </a:r>
            <a:r>
              <a:rPr lang="es-UY" dirty="0" smtClean="0"/>
              <a:t> </a:t>
            </a:r>
            <a:r>
              <a:rPr lang="es-UY" dirty="0" err="1" smtClean="0"/>
              <a:t>by</a:t>
            </a:r>
            <a:r>
              <a:rPr lang="es-UY" dirty="0" smtClean="0"/>
              <a:t> </a:t>
            </a:r>
            <a:r>
              <a:rPr lang="es-UY" dirty="0" err="1" smtClean="0"/>
              <a:t>advanced</a:t>
            </a:r>
            <a:r>
              <a:rPr lang="es-UY" dirty="0" smtClean="0"/>
              <a:t> </a:t>
            </a:r>
            <a:r>
              <a:rPr lang="es-UY" dirty="0" err="1" smtClean="0"/>
              <a:t>users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err="1" smtClean="0"/>
              <a:t>Highly</a:t>
            </a:r>
            <a:r>
              <a:rPr lang="es-UY" dirty="0" smtClean="0"/>
              <a:t> </a:t>
            </a:r>
            <a:r>
              <a:rPr lang="es-UY" dirty="0" err="1" smtClean="0"/>
              <a:t>improved</a:t>
            </a:r>
            <a:r>
              <a:rPr lang="es-UY" dirty="0" smtClean="0"/>
              <a:t> </a:t>
            </a:r>
            <a:r>
              <a:rPr lang="es-UY" dirty="0" smtClean="0"/>
              <a:t>Microsoft Outlook </a:t>
            </a:r>
            <a:r>
              <a:rPr lang="es-UY" dirty="0" err="1" smtClean="0"/>
              <a:t>integration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smtClean="0"/>
              <a:t>In-line </a:t>
            </a:r>
            <a:r>
              <a:rPr lang="es-UY" dirty="0" err="1" smtClean="0"/>
              <a:t>reports</a:t>
            </a:r>
            <a:r>
              <a:rPr lang="es-UY" dirty="0" smtClean="0"/>
              <a:t> and </a:t>
            </a:r>
            <a:r>
              <a:rPr lang="es-UY" dirty="0" err="1" smtClean="0"/>
              <a:t>graphs</a:t>
            </a:r>
            <a:r>
              <a:rPr lang="es-UY" dirty="0" smtClean="0"/>
              <a:t> </a:t>
            </a:r>
            <a:r>
              <a:rPr lang="es-UY" dirty="0" err="1" smtClean="0"/>
              <a:t>visualization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smtClean="0"/>
              <a:t>Flexible </a:t>
            </a:r>
            <a:r>
              <a:rPr lang="es-UY" dirty="0" err="1" smtClean="0"/>
              <a:t>definition</a:t>
            </a:r>
            <a:r>
              <a:rPr lang="es-UY" dirty="0" smtClean="0"/>
              <a:t> of </a:t>
            </a:r>
            <a:r>
              <a:rPr lang="es-UY" dirty="0" err="1" smtClean="0"/>
              <a:t>dashboards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err="1" smtClean="0"/>
              <a:t>Interactive</a:t>
            </a:r>
            <a:r>
              <a:rPr lang="es-UY" dirty="0" smtClean="0"/>
              <a:t> </a:t>
            </a:r>
            <a:r>
              <a:rPr lang="es-UY" dirty="0" err="1" smtClean="0"/>
              <a:t>dialog</a:t>
            </a:r>
            <a:r>
              <a:rPr lang="es-UY" dirty="0" smtClean="0"/>
              <a:t> </a:t>
            </a:r>
            <a:r>
              <a:rPr lang="es-UY" dirty="0" err="1" smtClean="0"/>
              <a:t>forms</a:t>
            </a:r>
            <a:r>
              <a:rPr lang="es-UY" dirty="0" smtClean="0"/>
              <a:t> </a:t>
            </a:r>
            <a:r>
              <a:rPr lang="es-UY" dirty="0" err="1" smtClean="0"/>
              <a:t>to</a:t>
            </a:r>
            <a:r>
              <a:rPr lang="es-UY" dirty="0" smtClean="0"/>
              <a:t> guide </a:t>
            </a:r>
            <a:r>
              <a:rPr lang="es-UY" dirty="0" err="1" smtClean="0"/>
              <a:t>through</a:t>
            </a:r>
            <a:r>
              <a:rPr lang="es-UY" dirty="0" smtClean="0"/>
              <a:t> </a:t>
            </a:r>
            <a:r>
              <a:rPr lang="es-UY" dirty="0" err="1" smtClean="0"/>
              <a:t>an</a:t>
            </a:r>
            <a:r>
              <a:rPr lang="es-UY" dirty="0" smtClean="0"/>
              <a:t> </a:t>
            </a:r>
            <a:r>
              <a:rPr lang="es-UY" dirty="0" err="1" smtClean="0"/>
              <a:t>entire</a:t>
            </a:r>
            <a:r>
              <a:rPr lang="es-UY" dirty="0" smtClean="0"/>
              <a:t> </a:t>
            </a:r>
            <a:r>
              <a:rPr lang="es-UY" dirty="0" err="1" smtClean="0"/>
              <a:t>process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smtClean="0"/>
              <a:t>Flexible and </a:t>
            </a:r>
            <a:r>
              <a:rPr lang="es-UY" dirty="0" err="1" smtClean="0"/>
              <a:t>native</a:t>
            </a:r>
            <a:r>
              <a:rPr lang="es-UY" dirty="0" smtClean="0"/>
              <a:t> </a:t>
            </a:r>
            <a:r>
              <a:rPr lang="es-UY" dirty="0" err="1" smtClean="0"/>
              <a:t>definition</a:t>
            </a:r>
            <a:r>
              <a:rPr lang="es-UY" dirty="0" smtClean="0"/>
              <a:t> of </a:t>
            </a:r>
            <a:r>
              <a:rPr lang="es-UY" dirty="0" err="1" smtClean="0"/>
              <a:t>goals</a:t>
            </a:r>
            <a:r>
              <a:rPr lang="es-UY" dirty="0" smtClean="0"/>
              <a:t> and </a:t>
            </a:r>
            <a:r>
              <a:rPr lang="es-UY" dirty="0" err="1" smtClean="0"/>
              <a:t>KPIs</a:t>
            </a:r>
            <a:endParaRPr lang="es-UY" dirty="0" smtClean="0"/>
          </a:p>
          <a:p>
            <a:pPr>
              <a:lnSpc>
                <a:spcPct val="160000"/>
              </a:lnSpc>
            </a:pPr>
            <a:r>
              <a:rPr lang="es-UY" dirty="0" err="1" smtClean="0"/>
              <a:t>Out</a:t>
            </a:r>
            <a:r>
              <a:rPr lang="es-UY" dirty="0" smtClean="0"/>
              <a:t>-of-</a:t>
            </a:r>
            <a:r>
              <a:rPr lang="es-UY" dirty="0" err="1" smtClean="0"/>
              <a:t>the</a:t>
            </a:r>
            <a:r>
              <a:rPr lang="es-UY" dirty="0" smtClean="0"/>
              <a:t>-box </a:t>
            </a:r>
            <a:r>
              <a:rPr lang="es-UY" dirty="0" err="1" smtClean="0"/>
              <a:t>integration</a:t>
            </a:r>
            <a:r>
              <a:rPr lang="es-UY" dirty="0" smtClean="0"/>
              <a:t> </a:t>
            </a:r>
            <a:r>
              <a:rPr lang="es-UY" dirty="0" err="1" smtClean="0"/>
              <a:t>with</a:t>
            </a:r>
            <a:r>
              <a:rPr lang="es-UY" dirty="0" smtClean="0"/>
              <a:t> SharePoint 2010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Distribution of solutions and customizations</a:t>
            </a:r>
          </a:p>
          <a:p>
            <a:pPr>
              <a:lnSpc>
                <a:spcPct val="160000"/>
              </a:lnSpc>
            </a:pPr>
            <a:endParaRPr lang="es-UY" dirty="0" smtClean="0"/>
          </a:p>
          <a:p>
            <a:pPr>
              <a:lnSpc>
                <a:spcPct val="160000"/>
              </a:lnSpc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92120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for…</a:t>
            </a:r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620000" cy="38862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4400" b="1" dirty="0" smtClean="0"/>
              <a:t>…. the final user</a:t>
            </a:r>
            <a:endParaRPr lang="es-UY" sz="4400" b="1" dirty="0"/>
          </a:p>
        </p:txBody>
      </p:sp>
      <p:pic>
        <p:nvPicPr>
          <p:cNvPr id="1027" name="Picture 3" descr="D:\pablop\Documents\WARP\SitioWeb\update_20091120_Twitter_NovedadDestacada_InfoContacto\images\msdynamicscrm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35675"/>
            <a:ext cx="2182787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2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43771" y="374318"/>
            <a:ext cx="7772400" cy="1143000"/>
          </a:xfrm>
        </p:spPr>
        <p:txBody>
          <a:bodyPr/>
          <a:lstStyle/>
          <a:p>
            <a:r>
              <a:rPr lang="es-UY" sz="2800" dirty="0" smtClean="0"/>
              <a:t>New </a:t>
            </a:r>
            <a:r>
              <a:rPr lang="es-UY" sz="2800" dirty="0" err="1" smtClean="0"/>
              <a:t>navigation</a:t>
            </a:r>
            <a:r>
              <a:rPr lang="es-UY" sz="2800" dirty="0" smtClean="0"/>
              <a:t> bar</a:t>
            </a:r>
            <a:endParaRPr lang="es-UY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53" y="1351596"/>
            <a:ext cx="6521458" cy="463788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57" y="1639628"/>
            <a:ext cx="6305154" cy="447174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85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413792"/>
            <a:ext cx="8229600" cy="1143000"/>
          </a:xfrm>
        </p:spPr>
        <p:txBody>
          <a:bodyPr/>
          <a:lstStyle/>
          <a:p>
            <a:r>
              <a:rPr lang="en-US" sz="2800" dirty="0" smtClean="0"/>
              <a:t>Advanced user customization</a:t>
            </a:r>
            <a:endParaRPr lang="es-UY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675306" cy="474352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6564611" cy="463088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71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458416"/>
            <a:ext cx="77724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UY" sz="2400" dirty="0" err="1" smtClean="0"/>
              <a:t>Highly</a:t>
            </a:r>
            <a:r>
              <a:rPr lang="es-UY" sz="2400" dirty="0" smtClean="0"/>
              <a:t> </a:t>
            </a:r>
            <a:r>
              <a:rPr lang="es-UY" sz="2400" dirty="0" err="1" smtClean="0"/>
              <a:t>improved</a:t>
            </a:r>
            <a:r>
              <a:rPr lang="es-UY" sz="2400" dirty="0" smtClean="0"/>
              <a:t> </a:t>
            </a:r>
            <a:r>
              <a:rPr lang="es-UY" sz="2400" dirty="0" smtClean="0"/>
              <a:t>Microsoft </a:t>
            </a:r>
            <a:r>
              <a:rPr lang="es-UY" sz="2400" dirty="0" smtClean="0"/>
              <a:t>Outlook </a:t>
            </a:r>
            <a:r>
              <a:rPr lang="es-UY" sz="2400" dirty="0" err="1" smtClean="0"/>
              <a:t>integration</a:t>
            </a:r>
            <a:endParaRPr lang="es-UY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98" y="2018903"/>
            <a:ext cx="6626915" cy="469536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562" y="1614239"/>
            <a:ext cx="6169574" cy="438335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562" y="1601416"/>
            <a:ext cx="6169573" cy="436882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562" y="1601416"/>
            <a:ext cx="6169574" cy="438161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9" y="2039377"/>
            <a:ext cx="6377162" cy="450414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9" y="2039377"/>
            <a:ext cx="6377161" cy="451477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9" y="2027504"/>
            <a:ext cx="6377162" cy="452100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51" y="2039377"/>
            <a:ext cx="6392359" cy="452476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9" y="2039377"/>
            <a:ext cx="6377162" cy="452904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8" y="2039377"/>
            <a:ext cx="6377161" cy="451840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49" y="2039377"/>
            <a:ext cx="6377160" cy="452281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897" y="3202853"/>
            <a:ext cx="3789334" cy="256545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51" y="2018903"/>
            <a:ext cx="6377160" cy="452462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01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for…</a:t>
            </a:r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620000" cy="38862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4400" b="1" dirty="0" smtClean="0"/>
              <a:t>…. analysts &amp; business decision makers</a:t>
            </a:r>
            <a:endParaRPr lang="es-UY" sz="4400" b="1" dirty="0"/>
          </a:p>
        </p:txBody>
      </p:sp>
      <p:pic>
        <p:nvPicPr>
          <p:cNvPr id="1027" name="Picture 3" descr="D:\pablop\Documents\WARP\SitioWeb\update_20091120_Twitter_NovedadDestacada_InfoContacto\images\msdynamicscrm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35675"/>
            <a:ext cx="2182787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64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510796"/>
            <a:ext cx="7772400" cy="1143000"/>
          </a:xfrm>
        </p:spPr>
        <p:txBody>
          <a:bodyPr>
            <a:noAutofit/>
          </a:bodyPr>
          <a:lstStyle/>
          <a:p>
            <a:r>
              <a:rPr lang="es-UY" sz="2400" dirty="0" smtClean="0"/>
              <a:t>In-line </a:t>
            </a:r>
            <a:r>
              <a:rPr lang="es-UY" sz="2400" dirty="0" err="1" smtClean="0"/>
              <a:t>visualization</a:t>
            </a:r>
            <a:r>
              <a:rPr lang="es-UY" sz="2400" dirty="0" smtClean="0"/>
              <a:t> of </a:t>
            </a:r>
            <a:r>
              <a:rPr lang="es-UY" sz="2400" dirty="0" err="1" smtClean="0"/>
              <a:t>reports</a:t>
            </a:r>
            <a:r>
              <a:rPr lang="es-UY" sz="2400" dirty="0" smtClean="0"/>
              <a:t> and </a:t>
            </a:r>
            <a:r>
              <a:rPr lang="es-UY" sz="2400" dirty="0" err="1" smtClean="0"/>
              <a:t>graphs</a:t>
            </a:r>
            <a:endParaRPr lang="es-UY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68" y="1844824"/>
            <a:ext cx="6314679" cy="446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69" y="1844824"/>
            <a:ext cx="6314678" cy="447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69" y="1844823"/>
            <a:ext cx="6314678" cy="446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69" y="1844823"/>
            <a:ext cx="6314678" cy="44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69" y="1844822"/>
            <a:ext cx="6314678" cy="447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87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In-line dashboards</a:t>
            </a:r>
            <a:endParaRPr lang="es-UY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49" y="1349736"/>
            <a:ext cx="6366608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49" y="1349735"/>
            <a:ext cx="6366608" cy="4527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49" y="1328672"/>
            <a:ext cx="6402589" cy="4530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32" y="1353659"/>
            <a:ext cx="6355406" cy="4501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50" y="1338768"/>
            <a:ext cx="6402588" cy="4542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31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6727" y="442557"/>
            <a:ext cx="7772400" cy="1143000"/>
          </a:xfrm>
        </p:spPr>
        <p:txBody>
          <a:bodyPr>
            <a:normAutofit/>
          </a:bodyPr>
          <a:lstStyle/>
          <a:p>
            <a:r>
              <a:rPr lang="es-UY" sz="2400" dirty="0" err="1" smtClean="0"/>
              <a:t>Flexibile</a:t>
            </a:r>
            <a:r>
              <a:rPr lang="es-UY" sz="2400" dirty="0" smtClean="0"/>
              <a:t> and </a:t>
            </a:r>
            <a:r>
              <a:rPr lang="es-UY" sz="2400" dirty="0" err="1" smtClean="0"/>
              <a:t>native</a:t>
            </a:r>
            <a:r>
              <a:rPr lang="es-UY" sz="2400" dirty="0" smtClean="0"/>
              <a:t> </a:t>
            </a:r>
            <a:r>
              <a:rPr lang="es-UY" sz="2400" dirty="0" err="1" smtClean="0"/>
              <a:t>definition</a:t>
            </a:r>
            <a:r>
              <a:rPr lang="es-UY" sz="2400" dirty="0" smtClean="0"/>
              <a:t> of </a:t>
            </a:r>
            <a:r>
              <a:rPr lang="es-UY" sz="2400" dirty="0" err="1" smtClean="0"/>
              <a:t>goals</a:t>
            </a:r>
            <a:r>
              <a:rPr lang="es-UY" sz="2400" dirty="0" smtClean="0"/>
              <a:t> and </a:t>
            </a:r>
            <a:r>
              <a:rPr lang="es-UY" sz="2400" dirty="0" err="1" smtClean="0"/>
              <a:t>KPIs</a:t>
            </a:r>
            <a:endParaRPr lang="es-UY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47990"/>
            <a:ext cx="6408712" cy="453009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59801"/>
            <a:ext cx="6408711" cy="454076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776682"/>
            <a:ext cx="6408711" cy="454519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711" y="1722455"/>
            <a:ext cx="6432283" cy="455563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711" y="1745286"/>
            <a:ext cx="6425615" cy="45464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83" y="1743225"/>
            <a:ext cx="6387908" cy="453486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06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for…</a:t>
            </a:r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620000" cy="38862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4400" b="1" dirty="0" smtClean="0"/>
              <a:t>…. customizers &amp; developers</a:t>
            </a:r>
            <a:endParaRPr lang="es-UY" sz="4400" b="1" dirty="0"/>
          </a:p>
        </p:txBody>
      </p:sp>
      <p:pic>
        <p:nvPicPr>
          <p:cNvPr id="1027" name="Picture 3" descr="D:\pablop\Documents\WARP\SitioWeb\update_20091120_Twitter_NovedadDestacada_InfoContacto\images\msdynamicscrm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35675"/>
            <a:ext cx="2182787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7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6727" y="442557"/>
            <a:ext cx="7772400" cy="1143000"/>
          </a:xfrm>
        </p:spPr>
        <p:txBody>
          <a:bodyPr>
            <a:normAutofit/>
          </a:bodyPr>
          <a:lstStyle/>
          <a:p>
            <a:r>
              <a:rPr lang="es-UY" sz="2400" dirty="0" smtClean="0"/>
              <a:t>New </a:t>
            </a:r>
            <a:r>
              <a:rPr lang="es-UY" sz="2400" dirty="0" err="1" smtClean="0"/>
              <a:t>form</a:t>
            </a:r>
            <a:r>
              <a:rPr lang="es-UY" sz="2400" dirty="0" smtClean="0"/>
              <a:t> </a:t>
            </a:r>
            <a:r>
              <a:rPr lang="es-UY" sz="2400" dirty="0" err="1" smtClean="0"/>
              <a:t>designer</a:t>
            </a:r>
            <a:endParaRPr lang="es-UY" sz="2400" dirty="0"/>
          </a:p>
        </p:txBody>
      </p:sp>
      <p:pic>
        <p:nvPicPr>
          <p:cNvPr id="2050" name="Picture 2" descr="Drag and drop exper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44" y="1465400"/>
            <a:ext cx="8147713" cy="453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bgrids within for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160" y="2442949"/>
            <a:ext cx="486361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curity roles by for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3" y="2442949"/>
            <a:ext cx="4913194" cy="34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29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442558"/>
            <a:ext cx="7772400" cy="1143000"/>
          </a:xfrm>
        </p:spPr>
        <p:txBody>
          <a:bodyPr>
            <a:noAutofit/>
          </a:bodyPr>
          <a:lstStyle/>
          <a:p>
            <a:r>
              <a:rPr lang="es-UY" sz="2000" dirty="0" err="1" smtClean="0"/>
              <a:t>Interactive</a:t>
            </a:r>
            <a:r>
              <a:rPr lang="es-UY" sz="2000" dirty="0" smtClean="0"/>
              <a:t> </a:t>
            </a:r>
            <a:r>
              <a:rPr lang="es-UY" sz="2000" dirty="0" err="1" smtClean="0"/>
              <a:t>dialogs</a:t>
            </a:r>
            <a:r>
              <a:rPr lang="es-UY" sz="2000" dirty="0" smtClean="0"/>
              <a:t> </a:t>
            </a:r>
            <a:r>
              <a:rPr lang="es-UY" sz="2000" dirty="0" err="1" smtClean="0"/>
              <a:t>with</a:t>
            </a:r>
            <a:r>
              <a:rPr lang="es-UY" sz="2000" dirty="0" smtClean="0"/>
              <a:t> </a:t>
            </a:r>
            <a:r>
              <a:rPr lang="es-UY" sz="2000" dirty="0" err="1" smtClean="0"/>
              <a:t>the</a:t>
            </a:r>
            <a:r>
              <a:rPr lang="es-UY" sz="2000" dirty="0" smtClean="0"/>
              <a:t> final </a:t>
            </a:r>
            <a:r>
              <a:rPr lang="es-UY" sz="2000" dirty="0" err="1" smtClean="0"/>
              <a:t>user</a:t>
            </a:r>
            <a:endParaRPr lang="es-UY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31" y="1414205"/>
            <a:ext cx="6799685" cy="480062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79" y="2566333"/>
            <a:ext cx="3219823" cy="218516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36" y="1414206"/>
            <a:ext cx="6778679" cy="482552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36" y="1414205"/>
            <a:ext cx="6778680" cy="480289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30" y="1417001"/>
            <a:ext cx="6774247" cy="479782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30" y="1417002"/>
            <a:ext cx="6774247" cy="48044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629" y="1414205"/>
            <a:ext cx="6807648" cy="483005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57" y="1414206"/>
            <a:ext cx="6806520" cy="482925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14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6727" y="442557"/>
            <a:ext cx="7772400" cy="1143000"/>
          </a:xfrm>
        </p:spPr>
        <p:txBody>
          <a:bodyPr>
            <a:normAutofit/>
          </a:bodyPr>
          <a:lstStyle/>
          <a:p>
            <a:r>
              <a:rPr lang="es-UY" sz="2400" dirty="0" smtClean="0"/>
              <a:t>Concept of ‘</a:t>
            </a:r>
            <a:r>
              <a:rPr lang="es-UY" sz="2400" dirty="0" err="1" smtClean="0"/>
              <a:t>Solution</a:t>
            </a:r>
            <a:r>
              <a:rPr lang="es-UY" sz="2400" dirty="0" smtClean="0"/>
              <a:t>’</a:t>
            </a:r>
            <a:endParaRPr lang="es-UY" sz="2400" dirty="0"/>
          </a:p>
        </p:txBody>
      </p:sp>
      <p:pic>
        <p:nvPicPr>
          <p:cNvPr id="1026" name="Picture 2" descr="Managed solu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0" y="1344304"/>
            <a:ext cx="6905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68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6727" y="442557"/>
            <a:ext cx="7772400" cy="1143000"/>
          </a:xfrm>
        </p:spPr>
        <p:txBody>
          <a:bodyPr>
            <a:normAutofit/>
          </a:bodyPr>
          <a:lstStyle/>
          <a:p>
            <a:r>
              <a:rPr lang="es-UY" sz="2400" dirty="0" err="1" smtClean="0"/>
              <a:t>Out</a:t>
            </a:r>
            <a:r>
              <a:rPr lang="es-UY" sz="2400" dirty="0" smtClean="0"/>
              <a:t> of </a:t>
            </a:r>
            <a:r>
              <a:rPr lang="es-UY" sz="2400" dirty="0" err="1" smtClean="0"/>
              <a:t>the</a:t>
            </a:r>
            <a:r>
              <a:rPr lang="es-UY" sz="2400" dirty="0" smtClean="0"/>
              <a:t> box </a:t>
            </a:r>
            <a:r>
              <a:rPr lang="es-UY" sz="2400" dirty="0" err="1" smtClean="0"/>
              <a:t>integration</a:t>
            </a:r>
            <a:r>
              <a:rPr lang="es-UY" sz="2400" dirty="0" smtClean="0"/>
              <a:t> </a:t>
            </a:r>
            <a:r>
              <a:rPr lang="es-UY" sz="2400" dirty="0" err="1" smtClean="0"/>
              <a:t>with</a:t>
            </a:r>
            <a:r>
              <a:rPr lang="es-UY" sz="2400" dirty="0" smtClean="0"/>
              <a:t> </a:t>
            </a:r>
            <a:r>
              <a:rPr lang="es-UY" sz="2400" dirty="0" err="1" smtClean="0"/>
              <a:t>Sharepoint</a:t>
            </a:r>
            <a:r>
              <a:rPr lang="es-UY" sz="2400" dirty="0" smtClean="0"/>
              <a:t> 2010</a:t>
            </a:r>
            <a:endParaRPr lang="es-UY" sz="2400" dirty="0"/>
          </a:p>
        </p:txBody>
      </p:sp>
      <p:pic>
        <p:nvPicPr>
          <p:cNvPr id="3074" name="Picture 2" descr="Sharepoint integration within CRM 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11" y="1537671"/>
            <a:ext cx="540067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cument Management conso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20" y="2100002"/>
            <a:ext cx="5400675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58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143000"/>
          </a:xfrm>
        </p:spPr>
        <p:txBody>
          <a:bodyPr/>
          <a:lstStyle/>
          <a:p>
            <a:r>
              <a:rPr lang="en-US" dirty="0" smtClean="0"/>
              <a:t>Requisites…</a:t>
            </a:r>
            <a:endParaRPr lang="es-UY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85800" y="1752600"/>
            <a:ext cx="3858904" cy="41148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chemeClr val="tx1">
                    <a:lumMod val="95000"/>
                  </a:schemeClr>
                </a:solidFill>
              </a:rPr>
              <a:t>CRM 4.0</a:t>
            </a:r>
          </a:p>
          <a:p>
            <a:pPr marL="0" indent="0" algn="ctr">
              <a:buNone/>
            </a:pPr>
            <a:endParaRPr lang="en-US" sz="4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Server</a:t>
            </a:r>
            <a:endParaRPr lang="en-US" b="1" dirty="0">
              <a:solidFill>
                <a:schemeClr val="tx1">
                  <a:lumMod val="95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Windows Server 2003/2008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Active Directory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SQL Server 2005/2008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IIS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.Net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Frmk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3.0</a:t>
            </a:r>
          </a:p>
          <a:p>
            <a:pPr lvl="1">
              <a:buNone/>
            </a:pPr>
            <a:endParaRPr lang="en-US" b="1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Client</a:t>
            </a:r>
            <a:endParaRPr lang="en-US" b="1" dirty="0">
              <a:solidFill>
                <a:schemeClr val="tx1">
                  <a:lumMod val="95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Windows XP/Vista/7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IE 6/7/8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Office 2003 / 2007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SQL Express (Offline Access)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.Net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Frmk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3.0</a:t>
            </a:r>
          </a:p>
          <a:p>
            <a:pPr lvl="1">
              <a:buFont typeface="Wingdings" pitchFamily="2" charset="2"/>
              <a:buChar char="ü"/>
            </a:pPr>
            <a:endParaRPr lang="en-US" sz="2000" b="1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 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installation, 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N 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organizations</a:t>
            </a:r>
          </a:p>
          <a:p>
            <a:pPr marL="114300" indent="0">
              <a:buNone/>
            </a:pP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	(only Enterprise edition)</a:t>
            </a:r>
            <a:endParaRPr lang="en-US" b="1" dirty="0">
              <a:solidFill>
                <a:schemeClr val="tx1">
                  <a:lumMod val="95000"/>
                </a:schemeClr>
              </a:solidFill>
            </a:endParaRPr>
          </a:p>
          <a:p>
            <a:pPr marL="742950" lvl="2" indent="-342900"/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FE6E-A12A-418B-817D-68F44A78F9B5}" type="slidenum">
              <a:rPr lang="es-ES_tradnl" smtClean="0">
                <a:solidFill>
                  <a:srgbClr val="808080"/>
                </a:solidFill>
              </a:rPr>
              <a:pPr/>
              <a:t>16</a:t>
            </a:fld>
            <a:endParaRPr lang="es-ES_tradnl" dirty="0">
              <a:solidFill>
                <a:srgbClr val="808080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sz="quarter" idx="17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 </a:t>
            </a:r>
          </a:p>
        </p:txBody>
      </p:sp>
      <p:sp>
        <p:nvSpPr>
          <p:cNvPr id="6" name="Content Placeholder 12"/>
          <p:cNvSpPr txBox="1">
            <a:spLocks/>
          </p:cNvSpPr>
          <p:nvPr/>
        </p:nvSpPr>
        <p:spPr bwMode="auto">
          <a:xfrm>
            <a:off x="4697104" y="1749187"/>
            <a:ext cx="385890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B1F1F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4400" b="1" dirty="0" smtClean="0">
                <a:solidFill>
                  <a:schemeClr val="tx1">
                    <a:lumMod val="95000"/>
                  </a:schemeClr>
                </a:solidFill>
              </a:rPr>
              <a:t>CRM 2011</a:t>
            </a:r>
          </a:p>
          <a:p>
            <a:pPr marL="0" indent="0" algn="ctr">
              <a:buFontTx/>
              <a:buNone/>
            </a:pPr>
            <a:endParaRPr lang="en-US" sz="4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Server</a:t>
            </a:r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Windows Server 2008/2008R2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Active Directory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SQL Server 2008/2008R2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IIS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.Net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Frmk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4.0</a:t>
            </a:r>
          </a:p>
          <a:p>
            <a:pPr lvl="1">
              <a:buFontTx/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lvl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</a:rPr>
              <a:t>x64 [64 bits]</a:t>
            </a:r>
          </a:p>
          <a:p>
            <a:pPr lvl="1">
              <a:buFontTx/>
              <a:buNone/>
            </a:pPr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Client</a:t>
            </a:r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Windows XP/Vista/7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IE 6/7/8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Office 2003 / 2007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SQL Express (Offline Access)</a:t>
            </a:r>
          </a:p>
          <a:p>
            <a:pPr lvl="1"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.Net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Frmk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4.0</a:t>
            </a:r>
          </a:p>
          <a:p>
            <a:pPr lvl="1">
              <a:buFont typeface="Wingdings" pitchFamily="2" charset="2"/>
              <a:buChar char="ü"/>
            </a:pPr>
            <a:endParaRPr lang="en-US" sz="2000" b="1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 installation, 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N </a:t>
            </a: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organizations</a:t>
            </a:r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2950" lvl="2" indent="-342900"/>
            <a:endParaRPr lang="en-US" b="1" dirty="0" smtClean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620000" cy="38862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4400" b="1" dirty="0" smtClean="0"/>
              <a:t>Gracias.</a:t>
            </a:r>
            <a:endParaRPr lang="es-UY" sz="4400" b="1" dirty="0"/>
          </a:p>
        </p:txBody>
      </p:sp>
      <p:pic>
        <p:nvPicPr>
          <p:cNvPr id="1027" name="Picture 3" descr="D:\pablop\Documents\WARP\SitioWeb\update_20091120_Twitter_NovedadDestacada_InfoContacto\images\msdynamicscrm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35675"/>
            <a:ext cx="2182787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56388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Pablo Peralta</a:t>
            </a:r>
          </a:p>
          <a:p>
            <a:r>
              <a:rPr lang="en-US" dirty="0" smtClean="0"/>
              <a:t>MVP Microsoft Dynamics CRM 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pabloperalta</a:t>
            </a:r>
            <a:endParaRPr lang="en-US" dirty="0" smtClean="0"/>
          </a:p>
          <a:p>
            <a:r>
              <a:rPr lang="en-US" dirty="0" smtClean="0"/>
              <a:t>Blog: </a:t>
            </a:r>
            <a:r>
              <a:rPr lang="en-US" dirty="0" smtClean="0">
                <a:hlinkClick r:id="rId3"/>
              </a:rPr>
              <a:t>http://weblogs.asp.net/pabloperalta</a:t>
            </a:r>
            <a:r>
              <a:rPr lang="en-US" dirty="0" smtClean="0"/>
              <a:t> 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94905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</TotalTime>
  <Words>265</Words>
  <Application>Microsoft Office PowerPoint</Application>
  <PresentationFormat>On-screen Show (4:3)</PresentationFormat>
  <Paragraphs>80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Advantages of migrating to…</vt:lpstr>
      <vt:lpstr>New features CRM 2011</vt:lpstr>
      <vt:lpstr>Advantages for…</vt:lpstr>
      <vt:lpstr>New navigation bar</vt:lpstr>
      <vt:lpstr>Advanced user customization</vt:lpstr>
      <vt:lpstr>Highly improved Microsoft Outlook integration</vt:lpstr>
      <vt:lpstr>Advantages for…</vt:lpstr>
      <vt:lpstr>In-line visualization of reports and graphs</vt:lpstr>
      <vt:lpstr>In-line dashboards</vt:lpstr>
      <vt:lpstr>Flexibile and native definition of goals and KPIs</vt:lpstr>
      <vt:lpstr>Advantages for…</vt:lpstr>
      <vt:lpstr>New form designer</vt:lpstr>
      <vt:lpstr>Interactive dialogs with the final user</vt:lpstr>
      <vt:lpstr>Concept of ‘Solution’</vt:lpstr>
      <vt:lpstr>Out of the box integration with Sharepoint 2010</vt:lpstr>
      <vt:lpstr>Requisites…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Beneficios de migrar a…</dc:title>
  <dc:creator>pablop</dc:creator>
  <cp:lastModifiedBy>pablop</cp:lastModifiedBy>
  <cp:revision>5</cp:revision>
  <dcterms:created xsi:type="dcterms:W3CDTF">2010-12-21T01:38:00Z</dcterms:created>
  <dcterms:modified xsi:type="dcterms:W3CDTF">2010-12-21T02:09:11Z</dcterms:modified>
</cp:coreProperties>
</file>